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6" r:id="rId2"/>
  </p:sldMasterIdLst>
  <p:sldIdLst>
    <p:sldId id="295" r:id="rId3"/>
    <p:sldId id="294" r:id="rId4"/>
    <p:sldId id="297" r:id="rId5"/>
    <p:sldId id="296" r:id="rId6"/>
    <p:sldId id="298" r:id="rId7"/>
    <p:sldId id="300" r:id="rId8"/>
    <p:sldId id="301" r:id="rId9"/>
    <p:sldId id="30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1" d="100"/>
          <a:sy n="111" d="100"/>
        </p:scale>
        <p:origin x="59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ustom Layou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F7F37E57-90EB-4392-A853-E6C177DBF23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714"/>
            <a:ext cx="12191999" cy="6854572"/>
          </a:xfrm>
          <a:prstGeom prst="rect">
            <a:avLst/>
          </a:prstGeom>
        </p:spPr>
      </p:pic>
      <p:sp>
        <p:nvSpPr>
          <p:cNvPr id="8" name="Title 7">
            <a:extLst>
              <a:ext uri="{FF2B5EF4-FFF2-40B4-BE49-F238E27FC236}">
                <a16:creationId xmlns:a16="http://schemas.microsoft.com/office/drawing/2014/main" id="{E1829E2D-5DC0-4E9F-B678-9019679156F8}"/>
              </a:ext>
            </a:extLst>
          </p:cNvPr>
          <p:cNvSpPr>
            <a:spLocks noGrp="1"/>
          </p:cNvSpPr>
          <p:nvPr>
            <p:ph type="title"/>
          </p:nvPr>
        </p:nvSpPr>
        <p:spPr>
          <a:xfrm>
            <a:off x="838200" y="2336104"/>
            <a:ext cx="10692008" cy="2442575"/>
          </a:xfrm>
          <a:prstGeom prst="rect">
            <a:avLst/>
          </a:prstGeom>
        </p:spPr>
        <p:txBody>
          <a:bodyPr anchor="b"/>
          <a:lstStyle/>
          <a:p>
            <a:r>
              <a:rPr lang="en-US"/>
              <a:t>Click to edit Master title style</a:t>
            </a:r>
          </a:p>
        </p:txBody>
      </p:sp>
      <p:sp>
        <p:nvSpPr>
          <p:cNvPr id="9" name="Text Placeholder 2">
            <a:extLst>
              <a:ext uri="{FF2B5EF4-FFF2-40B4-BE49-F238E27FC236}">
                <a16:creationId xmlns:a16="http://schemas.microsoft.com/office/drawing/2014/main" id="{4389D740-357F-4BFD-B6E8-D6C74B9D819B}"/>
              </a:ext>
            </a:extLst>
          </p:cNvPr>
          <p:cNvSpPr>
            <a:spLocks noGrp="1"/>
          </p:cNvSpPr>
          <p:nvPr>
            <p:ph type="body" idx="1"/>
          </p:nvPr>
        </p:nvSpPr>
        <p:spPr>
          <a:xfrm>
            <a:off x="3581400" y="5331272"/>
            <a:ext cx="7948808" cy="688099"/>
          </a:xfrm>
          <a:prstGeom prst="rect">
            <a:avLst/>
          </a:prstGeom>
        </p:spPr>
        <p:txBody>
          <a:bodyPr>
            <a:normAutofit/>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Tree>
    <p:extLst>
      <p:ext uri="{BB962C8B-B14F-4D97-AF65-F5344CB8AC3E}">
        <p14:creationId xmlns:p14="http://schemas.microsoft.com/office/powerpoint/2010/main" val="20737861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644073"/>
            <a:ext cx="10515600" cy="4532890"/>
          </a:xfrm>
          <a:prstGeom prst="rect">
            <a:avLst/>
          </a:prstGeom>
        </p:spPr>
        <p:txBody>
          <a:bodyPr anchor="t"/>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6">
            <a:extLst>
              <a:ext uri="{FF2B5EF4-FFF2-40B4-BE49-F238E27FC236}">
                <a16:creationId xmlns:a16="http://schemas.microsoft.com/office/drawing/2014/main" id="{F4E87B5A-4C30-4ABE-B2BE-71FBF9F2A8BD}"/>
              </a:ext>
            </a:extLst>
          </p:cNvPr>
          <p:cNvSpPr>
            <a:spLocks noGrp="1"/>
          </p:cNvSpPr>
          <p:nvPr>
            <p:ph type="title"/>
          </p:nvPr>
        </p:nvSpPr>
        <p:spPr/>
        <p:txBody>
          <a:bodyPr/>
          <a:lstStyle/>
          <a:p>
            <a:r>
              <a:rPr lang="en-US" dirty="0"/>
              <a:t>Click to edit Master title style</a:t>
            </a:r>
          </a:p>
        </p:txBody>
      </p:sp>
    </p:spTree>
    <p:extLst>
      <p:ext uri="{BB962C8B-B14F-4D97-AF65-F5344CB8AC3E}">
        <p14:creationId xmlns:p14="http://schemas.microsoft.com/office/powerpoint/2010/main" val="39843937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2 consultant information">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85CF677-628B-43A7-AA88-9DD0BBB3A01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1999" cy="6857999"/>
          </a:xfrm>
          <a:prstGeom prst="rect">
            <a:avLst/>
          </a:prstGeom>
        </p:spPr>
      </p:pic>
      <p:sp>
        <p:nvSpPr>
          <p:cNvPr id="3" name="Date Placeholder 2">
            <a:extLst>
              <a:ext uri="{FF2B5EF4-FFF2-40B4-BE49-F238E27FC236}">
                <a16:creationId xmlns:a16="http://schemas.microsoft.com/office/drawing/2014/main" id="{E5289218-7CB7-4181-8221-C0440523BEC9}"/>
              </a:ext>
            </a:extLst>
          </p:cNvPr>
          <p:cNvSpPr>
            <a:spLocks noGrp="1"/>
          </p:cNvSpPr>
          <p:nvPr>
            <p:ph type="dt" sz="half" idx="10"/>
          </p:nvPr>
        </p:nvSpPr>
        <p:spPr/>
        <p:txBody>
          <a:bodyPr/>
          <a:lstStyle/>
          <a:p>
            <a:fld id="{4A706AEE-E4B8-4315-A38A-5DBF50C52D73}" type="datetimeFigureOut">
              <a:rPr lang="en-US" smtClean="0"/>
              <a:t>7/5/2023</a:t>
            </a:fld>
            <a:endParaRPr lang="en-US"/>
          </a:p>
        </p:txBody>
      </p:sp>
      <p:sp>
        <p:nvSpPr>
          <p:cNvPr id="4" name="Footer Placeholder 3">
            <a:extLst>
              <a:ext uri="{FF2B5EF4-FFF2-40B4-BE49-F238E27FC236}">
                <a16:creationId xmlns:a16="http://schemas.microsoft.com/office/drawing/2014/main" id="{C0DB162A-3F38-40BA-82D2-7C72C64118D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4B03C34-34B1-4B5B-AEED-AE92CCC42FD7}"/>
              </a:ext>
            </a:extLst>
          </p:cNvPr>
          <p:cNvSpPr>
            <a:spLocks noGrp="1"/>
          </p:cNvSpPr>
          <p:nvPr>
            <p:ph type="sldNum" sz="quarter" idx="12"/>
          </p:nvPr>
        </p:nvSpPr>
        <p:spPr/>
        <p:txBody>
          <a:bodyPr/>
          <a:lstStyle/>
          <a:p>
            <a:fld id="{7FD1F73E-0BBA-472D-89D7-AA97411977D3}" type="slidenum">
              <a:rPr lang="en-US" smtClean="0"/>
              <a:t>‹#›</a:t>
            </a:fld>
            <a:endParaRPr lang="en-US"/>
          </a:p>
        </p:txBody>
      </p:sp>
      <p:sp>
        <p:nvSpPr>
          <p:cNvPr id="9" name="Content Placeholder 8">
            <a:extLst>
              <a:ext uri="{FF2B5EF4-FFF2-40B4-BE49-F238E27FC236}">
                <a16:creationId xmlns:a16="http://schemas.microsoft.com/office/drawing/2014/main" id="{019EEF34-BD1D-4AD5-89F7-C78D3A3B74B9}"/>
              </a:ext>
            </a:extLst>
          </p:cNvPr>
          <p:cNvSpPr>
            <a:spLocks noGrp="1"/>
          </p:cNvSpPr>
          <p:nvPr>
            <p:ph sz="quarter" idx="13"/>
          </p:nvPr>
        </p:nvSpPr>
        <p:spPr>
          <a:xfrm>
            <a:off x="1244889" y="3168073"/>
            <a:ext cx="4592495" cy="2354046"/>
          </a:xfrm>
        </p:spPr>
        <p:txBody>
          <a:bodyPr anchor="ctr">
            <a:normAutofit/>
          </a:bodyPr>
          <a:lstStyle>
            <a:lvl1pPr marL="0" indent="0">
              <a:buNone/>
              <a:defRPr sz="2000" b="0"/>
            </a:lvl1pPr>
            <a:lvl2pPr marL="457200" indent="0">
              <a:buNone/>
              <a:defRPr sz="2000"/>
            </a:lvl2pPr>
            <a:lvl3pPr marL="914400" indent="0">
              <a:buNone/>
              <a:defRPr/>
            </a:lvl3pPr>
            <a:lvl4pPr marL="1371600" indent="0">
              <a:buNone/>
              <a:defRPr/>
            </a:lvl4pPr>
            <a:lvl5pPr marL="1828800" indent="0">
              <a:buNone/>
              <a:defRPr/>
            </a:lvl5pPr>
          </a:lstStyle>
          <a:p>
            <a:pPr lvl="0"/>
            <a:r>
              <a:rPr lang="en-US" dirty="0"/>
              <a:t>Edit Master text styles</a:t>
            </a:r>
          </a:p>
          <a:p>
            <a:pPr lvl="0"/>
            <a:endParaRPr lang="en-US" dirty="0"/>
          </a:p>
          <a:p>
            <a:pPr lvl="1"/>
            <a:endParaRPr lang="en-US" dirty="0"/>
          </a:p>
        </p:txBody>
      </p:sp>
      <p:sp>
        <p:nvSpPr>
          <p:cNvPr id="13" name="Content Placeholder 8">
            <a:extLst>
              <a:ext uri="{FF2B5EF4-FFF2-40B4-BE49-F238E27FC236}">
                <a16:creationId xmlns:a16="http://schemas.microsoft.com/office/drawing/2014/main" id="{D0AFE5B4-1938-41A0-B0F4-D9FA324FA7EF}"/>
              </a:ext>
            </a:extLst>
          </p:cNvPr>
          <p:cNvSpPr>
            <a:spLocks noGrp="1"/>
          </p:cNvSpPr>
          <p:nvPr>
            <p:ph sz="quarter" idx="14"/>
          </p:nvPr>
        </p:nvSpPr>
        <p:spPr>
          <a:xfrm>
            <a:off x="6338743" y="3168073"/>
            <a:ext cx="4592495" cy="2354046"/>
          </a:xfrm>
        </p:spPr>
        <p:txBody>
          <a:bodyPr anchor="ctr">
            <a:normAutofit/>
          </a:bodyPr>
          <a:lstStyle>
            <a:lvl1pPr marL="0" indent="0">
              <a:buNone/>
              <a:defRPr sz="2000" b="0"/>
            </a:lvl1pPr>
            <a:lvl2pPr marL="457200" indent="0">
              <a:buNone/>
              <a:defRPr sz="2000"/>
            </a:lvl2pPr>
            <a:lvl3pPr marL="914400" indent="0">
              <a:buNone/>
              <a:defRPr/>
            </a:lvl3pPr>
            <a:lvl4pPr marL="1371600" indent="0">
              <a:buNone/>
              <a:defRPr/>
            </a:lvl4pPr>
            <a:lvl5pPr marL="1828800" indent="0">
              <a:buNone/>
              <a:defRPr/>
            </a:lvl5pPr>
          </a:lstStyle>
          <a:p>
            <a:pPr lvl="0"/>
            <a:r>
              <a:rPr lang="en-US" dirty="0"/>
              <a:t>Edit Master text styles</a:t>
            </a:r>
          </a:p>
          <a:p>
            <a:pPr lvl="0"/>
            <a:endParaRPr lang="en-US" dirty="0"/>
          </a:p>
          <a:p>
            <a:pPr lvl="1"/>
            <a:endParaRPr lang="en-US" dirty="0"/>
          </a:p>
        </p:txBody>
      </p:sp>
      <p:sp>
        <p:nvSpPr>
          <p:cNvPr id="14" name="TextBox 13" descr="The Kansas State Department of Education does not discriminate on the basis of race, color, national origin, sex, disability or age in its programs and activities and provides equal access to the Boy Scouts and other designated youth groups. The following person has been designated to handle inquiries regarding the nondiscrimination policies:  KSDE General Counsel, Office of General Counsel, KSDE, Landon State Office Building, 900 S.W. Jackson, Suite 102, Topeka, KS 66612, (785) 296-3201.">
            <a:extLst>
              <a:ext uri="{FF2B5EF4-FFF2-40B4-BE49-F238E27FC236}">
                <a16:creationId xmlns:a16="http://schemas.microsoft.com/office/drawing/2014/main" id="{1A8F5A1F-1699-4EF1-82AF-7354D891452F}"/>
              </a:ext>
            </a:extLst>
          </p:cNvPr>
          <p:cNvSpPr txBox="1"/>
          <p:nvPr userDrawn="1"/>
        </p:nvSpPr>
        <p:spPr>
          <a:xfrm>
            <a:off x="1244889" y="5661891"/>
            <a:ext cx="9686349" cy="507831"/>
          </a:xfrm>
          <a:prstGeom prst="rect">
            <a:avLst/>
          </a:prstGeom>
          <a:noFill/>
        </p:spPr>
        <p:txBody>
          <a:bodyPr wrap="square" rtlCol="0">
            <a:spAutoFit/>
          </a:bodyPr>
          <a:lstStyle/>
          <a:p>
            <a:r>
              <a:rPr lang="en-US" sz="900" dirty="0"/>
              <a:t>The Kansas State Department of Education does not discriminate on the basis of race, color, national origin, sex, disability or age in its programs and activities and provides equal access to the Boy Scouts and other designated youth groups. The following person has been designated to handle inquiries regarding the nondiscrimination policies:  KSDE General Counsel, Office of General Counsel, KSDE, Landon State Office Building, 900 S.W. Jackson, Suite 102, Topeka, KS 66612, (785) 296-3201.</a:t>
            </a:r>
          </a:p>
        </p:txBody>
      </p:sp>
    </p:spTree>
    <p:extLst>
      <p:ext uri="{BB962C8B-B14F-4D97-AF65-F5344CB8AC3E}">
        <p14:creationId xmlns:p14="http://schemas.microsoft.com/office/powerpoint/2010/main" val="317987404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96FF858C-D621-4E06-B0BD-3504A86EE01C}"/>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0" y="1714"/>
            <a:ext cx="12191999" cy="6854571"/>
          </a:xfrm>
          <a:prstGeom prst="rect">
            <a:avLst/>
          </a:prstGeom>
        </p:spPr>
      </p:pic>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706AEE-E4B8-4315-A38A-5DBF50C52D73}" type="datetimeFigureOut">
              <a:rPr lang="en-US" smtClean="0"/>
              <a:t>7/5/2023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D1F73E-0BBA-472D-89D7-AA97411977D3}" type="slidenum">
              <a:rPr lang="en-US" smtClean="0"/>
              <a:t>‹#›</a:t>
            </a:fld>
            <a:endParaRPr lang="en-US"/>
          </a:p>
        </p:txBody>
      </p:sp>
      <p:sp>
        <p:nvSpPr>
          <p:cNvPr id="15" name="Title Placeholder 14">
            <a:extLst>
              <a:ext uri="{FF2B5EF4-FFF2-40B4-BE49-F238E27FC236}">
                <a16:creationId xmlns:a16="http://schemas.microsoft.com/office/drawing/2014/main" id="{C4FFDAAB-CF54-4977-9D64-1D8CF2A8B59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16" name="Text Placeholder 15">
            <a:extLst>
              <a:ext uri="{FF2B5EF4-FFF2-40B4-BE49-F238E27FC236}">
                <a16:creationId xmlns:a16="http://schemas.microsoft.com/office/drawing/2014/main" id="{33C8E99D-C13E-4496-9E45-888ED9E9E85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778608951"/>
      </p:ext>
    </p:extLst>
  </p:cSld>
  <p:clrMap bg1="lt1" tx1="dk1" bg2="lt2" tx2="dk2" accent1="accent1" accent2="accent2" accent3="accent3" accent4="accent4" accent5="accent5" accent6="accent6" hlink="hlink" folHlink="folHlink"/>
  <p:sldLayoutIdLst>
    <p:sldLayoutId id="2147483672" r:id="rId1"/>
    <p:sldLayoutId id="2147483662" r:id="rId2"/>
  </p:sldLayoutIdLst>
  <p:txStyles>
    <p:titleStyle>
      <a:lvl1pPr algn="l" defTabSz="914400" rtl="0" eaLnBrk="1" latinLnBrk="0" hangingPunct="1">
        <a:lnSpc>
          <a:spcPct val="100000"/>
        </a:lnSpc>
        <a:spcBef>
          <a:spcPct val="0"/>
        </a:spcBef>
        <a:buNone/>
        <a:defRPr sz="4400" kern="1200">
          <a:solidFill>
            <a:schemeClr val="tx1"/>
          </a:solidFill>
          <a:latin typeface="Open Sans Semibold" panose="020B0706030804020204" pitchFamily="34" charset="0"/>
          <a:ea typeface="Open Sans Semibold" panose="020B0706030804020204" pitchFamily="34" charset="0"/>
          <a:cs typeface="Open Sans Semibold" panose="020B0706030804020204" pitchFamily="34" charset="0"/>
        </a:defRPr>
      </a:lvl1pPr>
    </p:titleStyle>
    <p:bodyStyle>
      <a:lvl1pPr marL="228600" indent="-228600" algn="l" defTabSz="914400" rtl="0" eaLnBrk="1" latinLnBrk="0" hangingPunct="1">
        <a:lnSpc>
          <a:spcPct val="100000"/>
        </a:lnSpc>
        <a:spcBef>
          <a:spcPts val="600"/>
        </a:spcBef>
        <a:spcAft>
          <a:spcPts val="600"/>
        </a:spcAft>
        <a:buClr>
          <a:schemeClr val="accent1"/>
        </a:buClr>
        <a:buFont typeface="Symbol" panose="05050102010706020507" pitchFamily="18" charset="2"/>
        <a:buChar char=""/>
        <a:defRPr sz="280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1pPr>
      <a:lvl2pPr marL="685800" indent="-228600" algn="l" defTabSz="914400" rtl="0" eaLnBrk="1" latinLnBrk="0" hangingPunct="1">
        <a:lnSpc>
          <a:spcPct val="100000"/>
        </a:lnSpc>
        <a:spcBef>
          <a:spcPts val="600"/>
        </a:spcBef>
        <a:spcAft>
          <a:spcPts val="600"/>
        </a:spcAft>
        <a:buClr>
          <a:schemeClr val="accent4"/>
        </a:buClr>
        <a:buFont typeface="Symbol" panose="05050102010706020507" pitchFamily="18" charset="2"/>
        <a:buChar char="·"/>
        <a:defRPr sz="240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2pPr>
      <a:lvl3pPr marL="1143000" indent="-228600" algn="l" defTabSz="914400" rtl="0" eaLnBrk="1" latinLnBrk="0" hangingPunct="1">
        <a:lnSpc>
          <a:spcPct val="100000"/>
        </a:lnSpc>
        <a:spcBef>
          <a:spcPts val="600"/>
        </a:spcBef>
        <a:spcAft>
          <a:spcPts val="600"/>
        </a:spcAft>
        <a:buClr>
          <a:schemeClr val="bg1">
            <a:lumMod val="50000"/>
          </a:schemeClr>
        </a:buClr>
        <a:buFont typeface="Symbol" panose="05050102010706020507" pitchFamily="18" charset="2"/>
        <a:buChar char=""/>
        <a:defRPr sz="200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3pPr>
      <a:lvl4pPr marL="1600200" indent="-228600" algn="l" defTabSz="914400" rtl="0" eaLnBrk="1" latinLnBrk="0" hangingPunct="1">
        <a:lnSpc>
          <a:spcPct val="100000"/>
        </a:lnSpc>
        <a:spcBef>
          <a:spcPts val="600"/>
        </a:spcBef>
        <a:spcAft>
          <a:spcPts val="600"/>
        </a:spcAft>
        <a:buClr>
          <a:schemeClr val="accent4">
            <a:lumMod val="75000"/>
          </a:schemeClr>
        </a:buClr>
        <a:buFont typeface="Symbol" panose="05050102010706020507" pitchFamily="18" charset="2"/>
        <a:buChar char="·"/>
        <a:defRPr sz="180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4pPr>
      <a:lvl5pPr marL="2057400" indent="-228600" algn="l" defTabSz="914400" rtl="0" eaLnBrk="1" latinLnBrk="0" hangingPunct="1">
        <a:lnSpc>
          <a:spcPct val="100000"/>
        </a:lnSpc>
        <a:spcBef>
          <a:spcPts val="600"/>
        </a:spcBef>
        <a:spcAft>
          <a:spcPts val="600"/>
        </a:spcAft>
        <a:buClr>
          <a:schemeClr val="tx2"/>
        </a:buClr>
        <a:buFont typeface="Symbol" panose="05050102010706020507" pitchFamily="18" charset="2"/>
        <a:buChar char="·"/>
        <a:defRPr sz="180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96FF858C-D621-4E06-B0BD-3504A86EE01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1714"/>
            <a:ext cx="12191999" cy="6854571"/>
          </a:xfrm>
          <a:prstGeom prst="rect">
            <a:avLst/>
          </a:prstGeom>
        </p:spPr>
      </p:pic>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706AEE-E4B8-4315-A38A-5DBF50C52D73}" type="datetimeFigureOut">
              <a:rPr lang="en-US" smtClean="0"/>
              <a:t>7/5/2023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D1F73E-0BBA-472D-89D7-AA97411977D3}" type="slidenum">
              <a:rPr lang="en-US" smtClean="0"/>
              <a:t>‹#›</a:t>
            </a:fld>
            <a:endParaRPr lang="en-US"/>
          </a:p>
        </p:txBody>
      </p:sp>
      <p:sp>
        <p:nvSpPr>
          <p:cNvPr id="15" name="Title Placeholder 14">
            <a:extLst>
              <a:ext uri="{FF2B5EF4-FFF2-40B4-BE49-F238E27FC236}">
                <a16:creationId xmlns:a16="http://schemas.microsoft.com/office/drawing/2014/main" id="{C4FFDAAB-CF54-4977-9D64-1D8CF2A8B59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16" name="Text Placeholder 15">
            <a:extLst>
              <a:ext uri="{FF2B5EF4-FFF2-40B4-BE49-F238E27FC236}">
                <a16:creationId xmlns:a16="http://schemas.microsoft.com/office/drawing/2014/main" id="{33C8E99D-C13E-4496-9E45-888ED9E9E85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778608951"/>
      </p:ext>
    </p:extLst>
  </p:cSld>
  <p:clrMap bg1="lt1" tx1="dk1" bg2="lt2" tx2="dk2" accent1="accent1" accent2="accent2" accent3="accent3" accent4="accent4" accent5="accent5" accent6="accent6" hlink="hlink" folHlink="folHlink"/>
  <p:sldLayoutIdLst>
    <p:sldLayoutId id="2147483677" r:id="rId1"/>
  </p:sldLayoutIdLst>
  <p:txStyles>
    <p:titleStyle>
      <a:lvl1pPr algn="l" defTabSz="914400" rtl="0" eaLnBrk="1" latinLnBrk="0" hangingPunct="1">
        <a:lnSpc>
          <a:spcPct val="90000"/>
        </a:lnSpc>
        <a:spcBef>
          <a:spcPct val="0"/>
        </a:spcBef>
        <a:buNone/>
        <a:defRPr sz="4400" kern="1200">
          <a:solidFill>
            <a:schemeClr val="tx1"/>
          </a:solidFill>
          <a:latin typeface="Open Sans Semibold" panose="020B0706030804020204" pitchFamily="34" charset="0"/>
          <a:ea typeface="Open Sans Semibold" panose="020B0706030804020204" pitchFamily="34" charset="0"/>
          <a:cs typeface="Open Sans Semibold" panose="020B0706030804020204" pitchFamily="34" charset="0"/>
        </a:defRPr>
      </a:lvl1pPr>
    </p:titleStyle>
    <p:bodyStyle>
      <a:lvl1pPr marL="228600" indent="-228600" algn="l" defTabSz="914400" rtl="0" eaLnBrk="1" latinLnBrk="0" hangingPunct="1">
        <a:lnSpc>
          <a:spcPct val="90000"/>
        </a:lnSpc>
        <a:spcBef>
          <a:spcPts val="1000"/>
        </a:spcBef>
        <a:buClr>
          <a:schemeClr val="accent2"/>
        </a:buClr>
        <a:buFont typeface="Arial" panose="020B0604020202020204" pitchFamily="34" charset="0"/>
        <a:buChar char="•"/>
        <a:defRPr sz="280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1pPr>
      <a:lvl2pPr marL="685800" indent="-228600" algn="l" defTabSz="914400" rtl="0" eaLnBrk="1" latinLnBrk="0" hangingPunct="1">
        <a:lnSpc>
          <a:spcPct val="90000"/>
        </a:lnSpc>
        <a:spcBef>
          <a:spcPts val="500"/>
        </a:spcBef>
        <a:buClr>
          <a:schemeClr val="accent1"/>
        </a:buClr>
        <a:buFont typeface="Arial" panose="020B0604020202020204" pitchFamily="34" charset="0"/>
        <a:buChar char="•"/>
        <a:defRPr sz="240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2pPr>
      <a:lvl3pPr marL="1143000" indent="-228600" algn="l" defTabSz="914400" rtl="0" eaLnBrk="1" latinLnBrk="0" hangingPunct="1">
        <a:lnSpc>
          <a:spcPct val="90000"/>
        </a:lnSpc>
        <a:spcBef>
          <a:spcPts val="500"/>
        </a:spcBef>
        <a:buClr>
          <a:schemeClr val="tx2">
            <a:lumMod val="60000"/>
            <a:lumOff val="40000"/>
          </a:schemeClr>
        </a:buClr>
        <a:buFont typeface="Arial" panose="020B0604020202020204" pitchFamily="34" charset="0"/>
        <a:buChar char="•"/>
        <a:defRPr sz="200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3pPr>
      <a:lvl4pPr marL="1600200" indent="-228600" algn="l" defTabSz="914400" rtl="0" eaLnBrk="1" latinLnBrk="0" hangingPunct="1">
        <a:lnSpc>
          <a:spcPct val="90000"/>
        </a:lnSpc>
        <a:spcBef>
          <a:spcPts val="500"/>
        </a:spcBef>
        <a:buClr>
          <a:schemeClr val="accent2"/>
        </a:buClr>
        <a:buFont typeface="Arial" panose="020B0604020202020204" pitchFamily="34" charset="0"/>
        <a:buChar char="•"/>
        <a:defRPr sz="180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4pPr>
      <a:lvl5pPr marL="2057400" indent="-228600" algn="l" defTabSz="914400" rtl="0" eaLnBrk="1" latinLnBrk="0" hangingPunct="1">
        <a:lnSpc>
          <a:spcPct val="90000"/>
        </a:lnSpc>
        <a:spcBef>
          <a:spcPts val="500"/>
        </a:spcBef>
        <a:buClr>
          <a:schemeClr val="accent6">
            <a:lumMod val="60000"/>
            <a:lumOff val="40000"/>
          </a:schemeClr>
        </a:buClr>
        <a:buFont typeface="Arial" panose="020B0604020202020204" pitchFamily="34" charset="0"/>
        <a:buChar char="•"/>
        <a:defRPr sz="180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kansasregents.org/resources/PDF/Workforce/2023-2024_Excel_in_CTE_SB155_Qualifying_Cred.pdf" TargetMode="External"/><Relationship Id="rId2" Type="http://schemas.openxmlformats.org/officeDocument/2006/relationships/hyperlink" Target="http://kslegislature.org/li/b2021_22/measures/documents/hb2466_enrolled.pdf" TargetMode="External"/><Relationship Id="rId1" Type="http://schemas.openxmlformats.org/officeDocument/2006/relationships/slideLayout" Target="../slideLayouts/slideLayout2.xml"/><Relationship Id="rId5" Type="http://schemas.openxmlformats.org/officeDocument/2006/relationships/hyperlink" Target="https://kslegislature.org/li/b2023_24/measures/documents/sb123_enrolled.pdf" TargetMode="External"/><Relationship Id="rId4" Type="http://schemas.openxmlformats.org/officeDocument/2006/relationships/hyperlink" Target="https://kslegislature.org/li_2022/b2021_22/measures/documents/hb2466_enrolled.pdf"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kslegislature.org/li/b2023_24/measures/documents/sb123_enrolled.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ayates@ksde.org" TargetMode="External"/><Relationship Id="rId2" Type="http://schemas.openxmlformats.org/officeDocument/2006/relationships/hyperlink" Target="mailto:ndclark@ksde.org"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46587" y="2050969"/>
            <a:ext cx="10692008" cy="2442575"/>
          </a:xfrm>
        </p:spPr>
        <p:txBody>
          <a:bodyPr/>
          <a:lstStyle/>
          <a:p>
            <a:r>
              <a:rPr lang="en-US" dirty="0"/>
              <a:t>Guidance for </a:t>
            </a:r>
            <a:br>
              <a:rPr lang="en-US" dirty="0"/>
            </a:br>
            <a:r>
              <a:rPr lang="en-US" dirty="0"/>
              <a:t>CTE Pathway Credential Recommendation</a:t>
            </a:r>
          </a:p>
        </p:txBody>
      </p:sp>
      <p:sp>
        <p:nvSpPr>
          <p:cNvPr id="2" name="Text Placeholder 1">
            <a:extLst>
              <a:ext uri="{FF2B5EF4-FFF2-40B4-BE49-F238E27FC236}">
                <a16:creationId xmlns:a16="http://schemas.microsoft.com/office/drawing/2014/main" id="{A5B98CB7-F58E-48B4-BCA9-0210A8428D8F}"/>
              </a:ext>
            </a:extLst>
          </p:cNvPr>
          <p:cNvSpPr>
            <a:spLocks noGrp="1"/>
          </p:cNvSpPr>
          <p:nvPr>
            <p:ph type="body" idx="1"/>
          </p:nvPr>
        </p:nvSpPr>
        <p:spPr>
          <a:xfrm>
            <a:off x="3581400" y="5075633"/>
            <a:ext cx="7948808" cy="1051240"/>
          </a:xfrm>
        </p:spPr>
        <p:txBody>
          <a:bodyPr>
            <a:noAutofit/>
          </a:bodyPr>
          <a:lstStyle/>
          <a:p>
            <a:r>
              <a:rPr lang="en-US" sz="2800" b="1" dirty="0"/>
              <a:t>SB 123 – new section 10</a:t>
            </a:r>
          </a:p>
          <a:p>
            <a:r>
              <a:rPr lang="en-US" sz="2800" b="1" dirty="0">
                <a:solidFill>
                  <a:srgbClr val="FF0000"/>
                </a:solidFill>
              </a:rPr>
              <a:t>Continual</a:t>
            </a:r>
          </a:p>
        </p:txBody>
      </p:sp>
    </p:spTree>
    <p:extLst>
      <p:ext uri="{BB962C8B-B14F-4D97-AF65-F5344CB8AC3E}">
        <p14:creationId xmlns:p14="http://schemas.microsoft.com/office/powerpoint/2010/main" val="4302709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28BA6B3-CF1C-1474-6D33-2F28A5383B58}"/>
              </a:ext>
            </a:extLst>
          </p:cNvPr>
          <p:cNvSpPr>
            <a:spLocks noGrp="1"/>
          </p:cNvSpPr>
          <p:nvPr>
            <p:ph idx="1"/>
          </p:nvPr>
        </p:nvSpPr>
        <p:spPr>
          <a:xfrm>
            <a:off x="366250" y="1162555"/>
            <a:ext cx="11501285" cy="5585958"/>
          </a:xfrm>
        </p:spPr>
        <p:txBody>
          <a:bodyPr>
            <a:normAutofit fontScale="47500" lnSpcReduction="20000"/>
          </a:bodyPr>
          <a:lstStyle/>
          <a:p>
            <a:pPr marL="0" indent="0">
              <a:buNone/>
            </a:pPr>
            <a:r>
              <a:rPr lang="en-US" sz="2900" b="1" i="0" u="none" strike="noStrike" dirty="0">
                <a:solidFill>
                  <a:srgbClr val="337AB7"/>
                </a:solidFill>
                <a:effectLst/>
                <a:latin typeface="Open Sans" panose="020B0606030504020204" pitchFamily="34" charset="0"/>
                <a:ea typeface="Open Sans" panose="020B0606030504020204" pitchFamily="34" charset="0"/>
                <a:cs typeface="Open Sans" panose="020B0606030504020204" pitchFamily="34" charset="0"/>
                <a:hlinkClick r:id="rId2"/>
              </a:rPr>
              <a:t>Substitute for HB 2466</a:t>
            </a:r>
            <a:r>
              <a:rPr lang="en-US" sz="2900" b="1" i="0" dirty="0">
                <a:solidFill>
                  <a:srgbClr val="32363A"/>
                </a:solidFill>
                <a:effectLst/>
                <a:latin typeface="Open Sans" panose="020B0606030504020204" pitchFamily="34" charset="0"/>
                <a:ea typeface="Open Sans" panose="020B0606030504020204" pitchFamily="34" charset="0"/>
                <a:cs typeface="Open Sans" panose="020B0606030504020204" pitchFamily="34" charset="0"/>
              </a:rPr>
              <a:t> (page 3, new section 6) </a:t>
            </a:r>
            <a:r>
              <a:rPr lang="en-US" sz="2900" b="0" i="0" dirty="0">
                <a:solidFill>
                  <a:srgbClr val="32363A"/>
                </a:solidFill>
                <a:effectLst/>
                <a:latin typeface="Open Sans" panose="020B0606030504020204" pitchFamily="34" charset="0"/>
                <a:ea typeface="Open Sans" panose="020B0606030504020204" pitchFamily="34" charset="0"/>
                <a:cs typeface="Open Sans" panose="020B0606030504020204" pitchFamily="34" charset="0"/>
              </a:rPr>
              <a:t>required the Kansas State Department of Education to conduct a survey of high­-value and standard value credentials and career and technical education courses offered to students enrolled in public high schools for the purpose of determining the needs for secondary career technical education credentialing. The CTE Credentials report was created and submitted to the House Committee on Education and the Senate Committee on Education </a:t>
            </a:r>
            <a:r>
              <a:rPr lang="en-US" sz="2900" dirty="0">
                <a:solidFill>
                  <a:srgbClr val="32363A"/>
                </a:solidFill>
                <a:latin typeface="Open Sans" panose="020B0606030504020204" pitchFamily="34" charset="0"/>
                <a:ea typeface="Open Sans" panose="020B0606030504020204" pitchFamily="34" charset="0"/>
                <a:cs typeface="Open Sans" panose="020B0606030504020204" pitchFamily="34" charset="0"/>
              </a:rPr>
              <a:t>prior to</a:t>
            </a:r>
            <a:r>
              <a:rPr lang="en-US" sz="2900" b="0" i="0" dirty="0">
                <a:solidFill>
                  <a:srgbClr val="32363A"/>
                </a:solidFill>
                <a:effectLst/>
                <a:latin typeface="Open Sans" panose="020B0606030504020204" pitchFamily="34" charset="0"/>
                <a:ea typeface="Open Sans" panose="020B0606030504020204" pitchFamily="34" charset="0"/>
                <a:cs typeface="Open Sans" panose="020B0606030504020204" pitchFamily="34" charset="0"/>
              </a:rPr>
              <a:t> January 15, 2023.</a:t>
            </a:r>
          </a:p>
          <a:p>
            <a:pPr marL="0" indent="0">
              <a:buNone/>
            </a:pPr>
            <a:r>
              <a:rPr lang="en-US" sz="2900" dirty="0">
                <a:latin typeface="Open Sans" panose="020B0606030504020204" pitchFamily="34" charset="0"/>
                <a:ea typeface="Open Sans" panose="020B0606030504020204" pitchFamily="34" charset="0"/>
                <a:cs typeface="Open Sans" panose="020B0606030504020204" pitchFamily="34" charset="0"/>
              </a:rPr>
              <a:t>Substitute for HB 2466 (New Sec. 7) (a) </a:t>
            </a:r>
            <a:r>
              <a:rPr lang="en-US" sz="2900" i="1" dirty="0">
                <a:latin typeface="Open Sans" panose="020B0606030504020204" pitchFamily="34" charset="0"/>
                <a:ea typeface="Open Sans" panose="020B0606030504020204" pitchFamily="34" charset="0"/>
                <a:cs typeface="Open Sans" panose="020B0606030504020204" pitchFamily="34" charset="0"/>
              </a:rPr>
              <a:t>On or before July 31, 2023, and each July 31 thereafter, the state board of education shall review and approve a list of high-value industry-recognized credentials and a list of standard industry-recognized credentials.</a:t>
            </a:r>
          </a:p>
          <a:p>
            <a:pPr marL="0" indent="0">
              <a:buNone/>
            </a:pPr>
            <a:r>
              <a:rPr lang="en-US" sz="2900" dirty="0">
                <a:latin typeface="Open Sans" panose="020B0606030504020204" pitchFamily="34" charset="0"/>
                <a:ea typeface="Open Sans" panose="020B0606030504020204" pitchFamily="34" charset="0"/>
                <a:cs typeface="Open Sans" panose="020B0606030504020204" pitchFamily="34" charset="0"/>
              </a:rPr>
              <a:t>The High-Value Credential list was created from the Excel in CTE (SB 155) Qualifying Credential Lists. </a:t>
            </a:r>
            <a:br>
              <a:rPr lang="en-US" sz="2900" dirty="0">
                <a:latin typeface="Open Sans" panose="020B0606030504020204" pitchFamily="34" charset="0"/>
                <a:ea typeface="Open Sans" panose="020B0606030504020204" pitchFamily="34" charset="0"/>
                <a:cs typeface="Open Sans" panose="020B0606030504020204" pitchFamily="34" charset="0"/>
              </a:rPr>
            </a:br>
            <a:br>
              <a:rPr lang="en-US" sz="2900" dirty="0">
                <a:latin typeface="Open Sans" panose="020B0606030504020204" pitchFamily="34" charset="0"/>
                <a:ea typeface="Open Sans" panose="020B0606030504020204" pitchFamily="34" charset="0"/>
                <a:cs typeface="Open Sans" panose="020B0606030504020204" pitchFamily="34" charset="0"/>
              </a:rPr>
            </a:br>
            <a:r>
              <a:rPr lang="en-US" sz="2900" dirty="0">
                <a:latin typeface="Open Sans" panose="020B0606030504020204" pitchFamily="34" charset="0"/>
                <a:ea typeface="Open Sans" panose="020B0606030504020204" pitchFamily="34" charset="0"/>
                <a:cs typeface="Open Sans" panose="020B0606030504020204" pitchFamily="34" charset="0"/>
              </a:rPr>
              <a:t>The Standard Credential list was created from the Kansas Pathway Assessments and Credentials (K-PAC) List.</a:t>
            </a:r>
          </a:p>
          <a:p>
            <a:endParaRPr lang="en-US" sz="2900" b="0" i="0" dirty="0">
              <a:solidFill>
                <a:srgbClr val="32363A"/>
              </a:solidFill>
              <a:effectLst/>
              <a:latin typeface="Open Sans" panose="020B0606030504020204" pitchFamily="34" charset="0"/>
              <a:ea typeface="Open Sans" panose="020B0606030504020204" pitchFamily="34" charset="0"/>
              <a:cs typeface="Open Sans" panose="020B0606030504020204" pitchFamily="34" charset="0"/>
            </a:endParaRPr>
          </a:p>
          <a:p>
            <a:pPr marL="0" indent="0">
              <a:buNone/>
            </a:pPr>
            <a:r>
              <a:rPr lang="en-US" sz="2900" b="1" i="0" dirty="0">
                <a:solidFill>
                  <a:srgbClr val="242424"/>
                </a:solidFill>
                <a:effectLst/>
                <a:latin typeface="Open Sans" panose="020B0606030504020204" pitchFamily="34" charset="0"/>
                <a:ea typeface="Open Sans" panose="020B0606030504020204" pitchFamily="34" charset="0"/>
                <a:cs typeface="Open Sans" panose="020B0606030504020204" pitchFamily="34" charset="0"/>
              </a:rPr>
              <a:t>Recently, SB 123 was passed and signed into law</a:t>
            </a:r>
            <a:r>
              <a:rPr lang="en-US" sz="2900" b="0" i="0" dirty="0">
                <a:solidFill>
                  <a:srgbClr val="242424"/>
                </a:solidFill>
                <a:effectLst/>
                <a:latin typeface="Open Sans" panose="020B0606030504020204" pitchFamily="34" charset="0"/>
                <a:ea typeface="Open Sans" panose="020B0606030504020204" pitchFamily="34" charset="0"/>
                <a:cs typeface="Open Sans" panose="020B0606030504020204" pitchFamily="34" charset="0"/>
              </a:rPr>
              <a:t>. The Kansas State Department of Education is to survey each school district to ask </a:t>
            </a:r>
            <a:r>
              <a:rPr lang="en-US" sz="2900" i="1" dirty="0">
                <a:latin typeface="Open Sans" panose="020B0606030504020204" pitchFamily="34" charset="0"/>
                <a:ea typeface="Open Sans" panose="020B0606030504020204" pitchFamily="34" charset="0"/>
                <a:cs typeface="Open Sans" panose="020B0606030504020204" pitchFamily="34" charset="0"/>
              </a:rPr>
              <a:t>which career technical education credentials each school district offers that satisfies the definition of "industry-sought credential" under subsection (d).</a:t>
            </a:r>
          </a:p>
          <a:p>
            <a:pPr marL="0" indent="0">
              <a:buNone/>
            </a:pPr>
            <a:r>
              <a:rPr lang="en-US" sz="2900" dirty="0">
                <a:latin typeface="Open Sans" panose="020B0606030504020204" pitchFamily="34" charset="0"/>
                <a:ea typeface="Open Sans" panose="020B0606030504020204" pitchFamily="34" charset="0"/>
                <a:cs typeface="Open Sans" panose="020B0606030504020204" pitchFamily="34" charset="0"/>
              </a:rPr>
              <a:t>(2) "industry-sought credential" means a career technical education credential that is: </a:t>
            </a:r>
            <a:br>
              <a:rPr lang="en-US" sz="2900" dirty="0">
                <a:latin typeface="Open Sans" panose="020B0606030504020204" pitchFamily="34" charset="0"/>
                <a:ea typeface="Open Sans" panose="020B0606030504020204" pitchFamily="34" charset="0"/>
                <a:cs typeface="Open Sans" panose="020B0606030504020204" pitchFamily="34" charset="0"/>
              </a:rPr>
            </a:br>
            <a:br>
              <a:rPr lang="en-US" sz="2900" dirty="0">
                <a:latin typeface="Open Sans" panose="020B0606030504020204" pitchFamily="34" charset="0"/>
                <a:ea typeface="Open Sans" panose="020B0606030504020204" pitchFamily="34" charset="0"/>
                <a:cs typeface="Open Sans" panose="020B0606030504020204" pitchFamily="34" charset="0"/>
              </a:rPr>
            </a:br>
            <a:r>
              <a:rPr lang="en-US" sz="2900" dirty="0">
                <a:latin typeface="Open Sans" panose="020B0606030504020204" pitchFamily="34" charset="0"/>
                <a:ea typeface="Open Sans" panose="020B0606030504020204" pitchFamily="34" charset="0"/>
                <a:cs typeface="Open Sans" panose="020B0606030504020204" pitchFamily="34" charset="0"/>
              </a:rPr>
              <a:t>         (A) Repeatedly referenced in job postings; and </a:t>
            </a:r>
            <a:br>
              <a:rPr lang="en-US" sz="2900" dirty="0">
                <a:latin typeface="Open Sans" panose="020B0606030504020204" pitchFamily="34" charset="0"/>
                <a:ea typeface="Open Sans" panose="020B0606030504020204" pitchFamily="34" charset="0"/>
                <a:cs typeface="Open Sans" panose="020B0606030504020204" pitchFamily="34" charset="0"/>
              </a:rPr>
            </a:br>
            <a:r>
              <a:rPr lang="en-US" sz="2900" dirty="0">
                <a:latin typeface="Open Sans" panose="020B0606030504020204" pitchFamily="34" charset="0"/>
                <a:ea typeface="Open Sans" panose="020B0606030504020204" pitchFamily="34" charset="0"/>
                <a:cs typeface="Open Sans" panose="020B0606030504020204" pitchFamily="34" charset="0"/>
              </a:rPr>
              <a:t>   </a:t>
            </a:r>
            <a:br>
              <a:rPr lang="en-US" sz="2900" dirty="0">
                <a:latin typeface="Open Sans" panose="020B0606030504020204" pitchFamily="34" charset="0"/>
                <a:ea typeface="Open Sans" panose="020B0606030504020204" pitchFamily="34" charset="0"/>
                <a:cs typeface="Open Sans" panose="020B0606030504020204" pitchFamily="34" charset="0"/>
              </a:rPr>
            </a:br>
            <a:r>
              <a:rPr lang="en-US" sz="2900" dirty="0">
                <a:latin typeface="Open Sans" panose="020B0606030504020204" pitchFamily="34" charset="0"/>
                <a:ea typeface="Open Sans" panose="020B0606030504020204" pitchFamily="34" charset="0"/>
                <a:cs typeface="Open Sans" panose="020B0606030504020204" pitchFamily="34" charset="0"/>
              </a:rPr>
              <a:t>         (B) frequently referred to by employers in communications with school districts as a career technical education credential that is in demand.</a:t>
            </a:r>
          </a:p>
          <a:p>
            <a:pPr marL="0" indent="0">
              <a:buNone/>
            </a:pPr>
            <a:r>
              <a:rPr lang="en-US" sz="2900" dirty="0">
                <a:solidFill>
                  <a:srgbClr val="242424"/>
                </a:solidFill>
                <a:latin typeface="Open Sans" panose="020B0606030504020204" pitchFamily="34" charset="0"/>
                <a:ea typeface="Open Sans" panose="020B0606030504020204" pitchFamily="34" charset="0"/>
                <a:cs typeface="Open Sans" panose="020B0606030504020204" pitchFamily="34" charset="0"/>
              </a:rPr>
              <a:t>Please </a:t>
            </a:r>
            <a:r>
              <a:rPr lang="en-US" sz="2900" b="0" i="0" dirty="0">
                <a:solidFill>
                  <a:srgbClr val="242424"/>
                </a:solidFill>
                <a:effectLst/>
                <a:latin typeface="Open Sans" panose="020B0606030504020204" pitchFamily="34" charset="0"/>
                <a:ea typeface="Open Sans" panose="020B0606030504020204" pitchFamily="34" charset="0"/>
                <a:cs typeface="Open Sans" panose="020B0606030504020204" pitchFamily="34" charset="0"/>
              </a:rPr>
              <a:t>review the </a:t>
            </a:r>
            <a:r>
              <a:rPr lang="en-US" sz="2900" dirty="0">
                <a:latin typeface="Open Sans" panose="020B0606030504020204" pitchFamily="34" charset="0"/>
                <a:ea typeface="Open Sans" panose="020B0606030504020204" pitchFamily="34" charset="0"/>
                <a:cs typeface="Open Sans" panose="020B0606030504020204" pitchFamily="34" charset="0"/>
                <a:hlinkClick r:id="rId3"/>
              </a:rPr>
              <a:t>2023-2024_Excel_in_CTE_SB155_Qualifying_Cred.pdf (kansasregents.org)</a:t>
            </a:r>
            <a:r>
              <a:rPr lang="en-US" sz="2900" dirty="0">
                <a:latin typeface="Open Sans" panose="020B0606030504020204" pitchFamily="34" charset="0"/>
                <a:ea typeface="Open Sans" panose="020B0606030504020204" pitchFamily="34" charset="0"/>
                <a:cs typeface="Open Sans" panose="020B0606030504020204" pitchFamily="34" charset="0"/>
              </a:rPr>
              <a:t> list (the Excel in CTE Qualifying Credentials were utilized to create the High Value Credentials List). </a:t>
            </a:r>
            <a:r>
              <a:rPr lang="en-US" sz="2900" b="0" i="0" dirty="0">
                <a:solidFill>
                  <a:srgbClr val="242424"/>
                </a:solidFill>
                <a:effectLst/>
                <a:latin typeface="Open Sans" panose="020B0606030504020204" pitchFamily="34" charset="0"/>
                <a:ea typeface="Open Sans" panose="020B0606030504020204" pitchFamily="34" charset="0"/>
                <a:cs typeface="Open Sans" panose="020B0606030504020204" pitchFamily="34" charset="0"/>
              </a:rPr>
              <a:t>Please review this list and make any industry-sought credential additions that you feel need to be made.</a:t>
            </a:r>
          </a:p>
          <a:p>
            <a:pPr marL="0" indent="0">
              <a:buNone/>
            </a:pPr>
            <a:endParaRPr lang="en-US" dirty="0"/>
          </a:p>
        </p:txBody>
      </p:sp>
      <p:sp>
        <p:nvSpPr>
          <p:cNvPr id="3" name="Title 2">
            <a:extLst>
              <a:ext uri="{FF2B5EF4-FFF2-40B4-BE49-F238E27FC236}">
                <a16:creationId xmlns:a16="http://schemas.microsoft.com/office/drawing/2014/main" id="{A4126CD7-EE2F-DD63-660C-C94479C40D9D}"/>
              </a:ext>
            </a:extLst>
          </p:cNvPr>
          <p:cNvSpPr>
            <a:spLocks noGrp="1"/>
          </p:cNvSpPr>
          <p:nvPr>
            <p:ph type="title"/>
          </p:nvPr>
        </p:nvSpPr>
        <p:spPr>
          <a:xfrm>
            <a:off x="641555" y="109487"/>
            <a:ext cx="11353800" cy="1325563"/>
          </a:xfrm>
        </p:spPr>
        <p:txBody>
          <a:bodyPr>
            <a:normAutofit/>
          </a:bodyPr>
          <a:lstStyle/>
          <a:p>
            <a:pPr algn="ctr">
              <a:lnSpc>
                <a:spcPct val="90000"/>
              </a:lnSpc>
              <a:spcBef>
                <a:spcPct val="0"/>
              </a:spcBef>
              <a:spcAft>
                <a:spcPts val="600"/>
              </a:spcAft>
            </a:pPr>
            <a:r>
              <a:rPr lang="en-US" sz="2800" b="1" kern="1200" dirty="0">
                <a:solidFill>
                  <a:schemeClr val="tx1"/>
                </a:solidFill>
                <a:latin typeface="Open Sans" panose="020B0606030504020204" pitchFamily="34" charset="0"/>
                <a:ea typeface="Open Sans" panose="020B0606030504020204" pitchFamily="34" charset="0"/>
                <a:cs typeface="Open Sans" panose="020B0606030504020204" pitchFamily="34" charset="0"/>
              </a:rPr>
              <a:t>Purpose</a:t>
            </a:r>
            <a:br>
              <a:rPr lang="en-US" sz="2800" b="1" kern="1200" dirty="0">
                <a:solidFill>
                  <a:schemeClr val="tx1"/>
                </a:solidFill>
                <a:latin typeface="Open Sans" panose="020B0606030504020204" pitchFamily="34" charset="0"/>
                <a:ea typeface="Open Sans" panose="020B0606030504020204" pitchFamily="34" charset="0"/>
                <a:cs typeface="Open Sans" panose="020B0606030504020204" pitchFamily="34" charset="0"/>
              </a:rPr>
            </a:br>
            <a:r>
              <a:rPr lang="en-US" sz="2800" dirty="0">
                <a:latin typeface="Open Sans" panose="020B0606030504020204" pitchFamily="34" charset="0"/>
                <a:ea typeface="Open Sans" panose="020B0606030504020204" pitchFamily="34" charset="0"/>
                <a:cs typeface="Open Sans" panose="020B0606030504020204" pitchFamily="34" charset="0"/>
                <a:hlinkClick r:id="rId4"/>
              </a:rPr>
              <a:t>Substitute for HB 2466 </a:t>
            </a:r>
            <a:r>
              <a:rPr lang="en-US" sz="2800" dirty="0">
                <a:latin typeface="Open Sans" panose="020B0606030504020204" pitchFamily="34" charset="0"/>
                <a:ea typeface="Open Sans" panose="020B0606030504020204" pitchFamily="34" charset="0"/>
                <a:cs typeface="Open Sans" panose="020B0606030504020204" pitchFamily="34" charset="0"/>
              </a:rPr>
              <a:t>and </a:t>
            </a:r>
            <a:r>
              <a:rPr lang="en-US" sz="2800" dirty="0">
                <a:latin typeface="Open Sans" panose="020B0606030504020204" pitchFamily="34" charset="0"/>
                <a:ea typeface="Open Sans" panose="020B0606030504020204" pitchFamily="34" charset="0"/>
                <a:cs typeface="Open Sans" panose="020B0606030504020204" pitchFamily="34" charset="0"/>
                <a:hlinkClick r:id="rId5"/>
              </a:rPr>
              <a:t>SB 123 New Sec. 10 </a:t>
            </a:r>
            <a:endParaRPr lang="en-US" sz="2800" dirty="0">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11277391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28BA6B3-CF1C-1474-6D33-2F28A5383B58}"/>
              </a:ext>
            </a:extLst>
          </p:cNvPr>
          <p:cNvSpPr>
            <a:spLocks noGrp="1"/>
          </p:cNvSpPr>
          <p:nvPr>
            <p:ph idx="1"/>
          </p:nvPr>
        </p:nvSpPr>
        <p:spPr>
          <a:xfrm>
            <a:off x="366250" y="1162555"/>
            <a:ext cx="11501285" cy="5585958"/>
          </a:xfrm>
        </p:spPr>
        <p:txBody>
          <a:bodyPr>
            <a:normAutofit/>
          </a:bodyPr>
          <a:lstStyle/>
          <a:p>
            <a:pPr marL="0" indent="0" algn="l">
              <a:buNone/>
            </a:pPr>
            <a:r>
              <a:rPr lang="en-US" sz="1400" dirty="0">
                <a:latin typeface="Open Sans" panose="020B0606030504020204" pitchFamily="34" charset="0"/>
                <a:ea typeface="Open Sans" panose="020B0606030504020204" pitchFamily="34" charset="0"/>
                <a:cs typeface="Open Sans" panose="020B0606030504020204" pitchFamily="34" charset="0"/>
              </a:rPr>
              <a:t>The Career Technical Education Credential and Transition Incentive for Employment Success Act Survey</a:t>
            </a:r>
          </a:p>
          <a:p>
            <a:pPr marL="0" indent="0" algn="l">
              <a:buNone/>
            </a:pPr>
            <a:r>
              <a:rPr lang="en-US" sz="1400" dirty="0">
                <a:latin typeface="Open Sans" panose="020B0606030504020204" pitchFamily="34" charset="0"/>
                <a:ea typeface="Open Sans" panose="020B0606030504020204" pitchFamily="34" charset="0"/>
                <a:cs typeface="Open Sans" panose="020B0606030504020204" pitchFamily="34" charset="0"/>
              </a:rPr>
              <a:t>New Sec. 10. (a) This section shall be known and may be cited as the career technical education credential and transition incentive for employment success act. (b) </a:t>
            </a:r>
            <a:r>
              <a:rPr lang="en-US" sz="1400" i="1" dirty="0">
                <a:latin typeface="Open Sans" panose="020B0606030504020204" pitchFamily="34" charset="0"/>
                <a:ea typeface="Open Sans" panose="020B0606030504020204" pitchFamily="34" charset="0"/>
                <a:cs typeface="Open Sans" panose="020B0606030504020204" pitchFamily="34" charset="0"/>
              </a:rPr>
              <a:t>Each school district that offers career technical education for students enrolled in any of the grades nine through 12 shall, upon request by any such student, pay any fees charged for any assessment or other examination that is required for such student to obtain an approved industry-sought career technical education credential. </a:t>
            </a:r>
          </a:p>
          <a:p>
            <a:pPr marL="0" indent="0" algn="l">
              <a:buNone/>
            </a:pPr>
            <a:br>
              <a:rPr lang="en-US" sz="1400" dirty="0">
                <a:latin typeface="Open Sans" panose="020B0606030504020204" pitchFamily="34" charset="0"/>
                <a:ea typeface="Open Sans" panose="020B0606030504020204" pitchFamily="34" charset="0"/>
                <a:cs typeface="Open Sans" panose="020B0606030504020204" pitchFamily="34" charset="0"/>
              </a:rPr>
            </a:br>
            <a:r>
              <a:rPr lang="en-US" sz="1400" dirty="0">
                <a:latin typeface="Open Sans" panose="020B0606030504020204" pitchFamily="34" charset="0"/>
                <a:ea typeface="Open Sans" panose="020B0606030504020204" pitchFamily="34" charset="0"/>
                <a:cs typeface="Open Sans" panose="020B0606030504020204" pitchFamily="34" charset="0"/>
              </a:rPr>
              <a:t>(c) (1) </a:t>
            </a:r>
            <a:r>
              <a:rPr lang="en-US" sz="1400" i="1" dirty="0">
                <a:latin typeface="Open Sans" panose="020B0606030504020204" pitchFamily="34" charset="0"/>
                <a:ea typeface="Open Sans" panose="020B0606030504020204" pitchFamily="34" charset="0"/>
                <a:cs typeface="Open Sans" panose="020B0606030504020204" pitchFamily="34" charset="0"/>
              </a:rPr>
              <a:t>On or before July 1, 2023, and each July 1 thereafter, the state board of education and state board of regents shall jointly conduct a survey of school districts and colleges on which career technical education credentials each school district offers that satisfies the definition of "industry-sought credential" under subsection (d). </a:t>
            </a:r>
          </a:p>
          <a:p>
            <a:pPr marL="0" indent="0" algn="l">
              <a:buNone/>
            </a:pPr>
            <a:br>
              <a:rPr lang="en-US" sz="1400" dirty="0">
                <a:latin typeface="Open Sans" panose="020B0606030504020204" pitchFamily="34" charset="0"/>
                <a:ea typeface="Open Sans" panose="020B0606030504020204" pitchFamily="34" charset="0"/>
                <a:cs typeface="Open Sans" panose="020B0606030504020204" pitchFamily="34" charset="0"/>
              </a:rPr>
            </a:br>
            <a:r>
              <a:rPr lang="en-US" sz="1400" dirty="0">
                <a:latin typeface="Open Sans" panose="020B0606030504020204" pitchFamily="34" charset="0"/>
                <a:ea typeface="Open Sans" panose="020B0606030504020204" pitchFamily="34" charset="0"/>
                <a:cs typeface="Open Sans" panose="020B0606030504020204" pitchFamily="34" charset="0"/>
              </a:rPr>
              <a:t>(2) On or before July 31, 2023, and each July 31 thereafter, the state board of education and state board of regents, after consultation with the secretary of labor, the secretary of commerce and representatives of industries that recognize career technical education credentials, shall jointly approve a list of industry-sought credentials. </a:t>
            </a:r>
            <a:br>
              <a:rPr lang="en-US" sz="1400" dirty="0">
                <a:latin typeface="Open Sans" panose="020B0606030504020204" pitchFamily="34" charset="0"/>
                <a:ea typeface="Open Sans" panose="020B0606030504020204" pitchFamily="34" charset="0"/>
                <a:cs typeface="Open Sans" panose="020B0606030504020204" pitchFamily="34" charset="0"/>
              </a:rPr>
            </a:br>
            <a:r>
              <a:rPr lang="en-US" sz="1400" dirty="0">
                <a:latin typeface="Open Sans" panose="020B0606030504020204" pitchFamily="34" charset="0"/>
                <a:ea typeface="Open Sans" panose="020B0606030504020204" pitchFamily="34" charset="0"/>
                <a:cs typeface="Open Sans" panose="020B0606030504020204" pitchFamily="34" charset="0"/>
              </a:rPr>
              <a:t>(d) As used in this section: </a:t>
            </a:r>
          </a:p>
          <a:p>
            <a:pPr marL="0" indent="0" algn="l">
              <a:buNone/>
            </a:pPr>
            <a:r>
              <a:rPr lang="en-US" sz="1400" dirty="0">
                <a:latin typeface="Open Sans" panose="020B0606030504020204" pitchFamily="34" charset="0"/>
                <a:ea typeface="Open Sans" panose="020B0606030504020204" pitchFamily="34" charset="0"/>
                <a:cs typeface="Open Sans" panose="020B0606030504020204" pitchFamily="34" charset="0"/>
              </a:rPr>
              <a:t>     (1) "College" means any community college, technical college or the Washburn institute of technology; and </a:t>
            </a:r>
            <a:br>
              <a:rPr lang="en-US" sz="1400" dirty="0">
                <a:latin typeface="Open Sans" panose="020B0606030504020204" pitchFamily="34" charset="0"/>
                <a:ea typeface="Open Sans" panose="020B0606030504020204" pitchFamily="34" charset="0"/>
                <a:cs typeface="Open Sans" panose="020B0606030504020204" pitchFamily="34" charset="0"/>
              </a:rPr>
            </a:br>
            <a:r>
              <a:rPr lang="en-US" sz="1400" dirty="0">
                <a:latin typeface="Open Sans" panose="020B0606030504020204" pitchFamily="34" charset="0"/>
                <a:ea typeface="Open Sans" panose="020B0606030504020204" pitchFamily="34" charset="0"/>
                <a:cs typeface="Open Sans" panose="020B0606030504020204" pitchFamily="34" charset="0"/>
              </a:rPr>
              <a:t>     (2) "industry-sought credential" means a career technical education credential that is: </a:t>
            </a:r>
            <a:br>
              <a:rPr lang="en-US" sz="1400" dirty="0">
                <a:latin typeface="Open Sans" panose="020B0606030504020204" pitchFamily="34" charset="0"/>
                <a:ea typeface="Open Sans" panose="020B0606030504020204" pitchFamily="34" charset="0"/>
                <a:cs typeface="Open Sans" panose="020B0606030504020204" pitchFamily="34" charset="0"/>
              </a:rPr>
            </a:br>
            <a:r>
              <a:rPr lang="en-US" sz="1400" dirty="0">
                <a:latin typeface="Open Sans" panose="020B0606030504020204" pitchFamily="34" charset="0"/>
                <a:ea typeface="Open Sans" panose="020B0606030504020204" pitchFamily="34" charset="0"/>
                <a:cs typeface="Open Sans" panose="020B0606030504020204" pitchFamily="34" charset="0"/>
              </a:rPr>
              <a:t>     (A) Repeatedly referenced in job postings; and </a:t>
            </a:r>
            <a:br>
              <a:rPr lang="en-US" sz="1400" dirty="0">
                <a:latin typeface="Open Sans" panose="020B0606030504020204" pitchFamily="34" charset="0"/>
                <a:ea typeface="Open Sans" panose="020B0606030504020204" pitchFamily="34" charset="0"/>
                <a:cs typeface="Open Sans" panose="020B0606030504020204" pitchFamily="34" charset="0"/>
              </a:rPr>
            </a:br>
            <a:r>
              <a:rPr lang="en-US" sz="1400" dirty="0">
                <a:latin typeface="Open Sans" panose="020B0606030504020204" pitchFamily="34" charset="0"/>
                <a:ea typeface="Open Sans" panose="020B0606030504020204" pitchFamily="34" charset="0"/>
                <a:cs typeface="Open Sans" panose="020B0606030504020204" pitchFamily="34" charset="0"/>
              </a:rPr>
              <a:t>     (B) frequently referred to by employers in communications with school districts as a career technical education credential that is in      demand. </a:t>
            </a:r>
            <a:endParaRPr lang="en-US" sz="1400" b="0" i="0" dirty="0">
              <a:solidFill>
                <a:srgbClr val="242424"/>
              </a:solidFill>
              <a:effectLst/>
              <a:latin typeface="Open Sans" panose="020B0606030504020204" pitchFamily="34" charset="0"/>
              <a:ea typeface="Open Sans" panose="020B0606030504020204" pitchFamily="34" charset="0"/>
              <a:cs typeface="Open Sans" panose="020B0606030504020204" pitchFamily="34" charset="0"/>
            </a:endParaRPr>
          </a:p>
          <a:p>
            <a:pPr marL="0" indent="0">
              <a:buNone/>
            </a:pPr>
            <a:endParaRPr lang="en-US" dirty="0"/>
          </a:p>
        </p:txBody>
      </p:sp>
      <p:sp>
        <p:nvSpPr>
          <p:cNvPr id="3" name="Title 2">
            <a:extLst>
              <a:ext uri="{FF2B5EF4-FFF2-40B4-BE49-F238E27FC236}">
                <a16:creationId xmlns:a16="http://schemas.microsoft.com/office/drawing/2014/main" id="{A4126CD7-EE2F-DD63-660C-C94479C40D9D}"/>
              </a:ext>
            </a:extLst>
          </p:cNvPr>
          <p:cNvSpPr>
            <a:spLocks noGrp="1"/>
          </p:cNvSpPr>
          <p:nvPr>
            <p:ph type="title"/>
          </p:nvPr>
        </p:nvSpPr>
        <p:spPr>
          <a:xfrm>
            <a:off x="641555" y="109487"/>
            <a:ext cx="11353800" cy="1325563"/>
          </a:xfrm>
        </p:spPr>
        <p:txBody>
          <a:bodyPr>
            <a:normAutofit/>
          </a:bodyPr>
          <a:lstStyle/>
          <a:p>
            <a:pPr algn="ctr">
              <a:lnSpc>
                <a:spcPct val="90000"/>
              </a:lnSpc>
              <a:spcBef>
                <a:spcPct val="0"/>
              </a:spcBef>
              <a:spcAft>
                <a:spcPts val="600"/>
              </a:spcAft>
            </a:pPr>
            <a:r>
              <a:rPr lang="en-US" sz="2800" b="1" kern="1200" dirty="0">
                <a:solidFill>
                  <a:schemeClr val="tx1"/>
                </a:solidFill>
                <a:latin typeface="Open Sans" panose="020B0606030504020204" pitchFamily="34" charset="0"/>
                <a:ea typeface="Open Sans" panose="020B0606030504020204" pitchFamily="34" charset="0"/>
                <a:cs typeface="Open Sans" panose="020B0606030504020204" pitchFamily="34" charset="0"/>
              </a:rPr>
              <a:t>Purpose</a:t>
            </a:r>
            <a:br>
              <a:rPr lang="en-US" sz="2800" b="1" kern="1200" dirty="0">
                <a:solidFill>
                  <a:schemeClr val="tx1"/>
                </a:solidFill>
                <a:latin typeface="Open Sans" panose="020B0606030504020204" pitchFamily="34" charset="0"/>
                <a:ea typeface="Open Sans" panose="020B0606030504020204" pitchFamily="34" charset="0"/>
                <a:cs typeface="Open Sans" panose="020B0606030504020204" pitchFamily="34" charset="0"/>
              </a:rPr>
            </a:br>
            <a:r>
              <a:rPr lang="en-US" sz="2800" b="1" kern="1200" dirty="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hlinkClick r:id="rId2"/>
              </a:rPr>
              <a:t>SB 123 New Sec. 10</a:t>
            </a:r>
            <a:endParaRPr lang="en-US" sz="2800" b="1" kern="1200" dirty="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Tree>
    <p:extLst>
      <p:ext uri="{BB962C8B-B14F-4D97-AF65-F5344CB8AC3E}">
        <p14:creationId xmlns:p14="http://schemas.microsoft.com/office/powerpoint/2010/main" val="8097487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76DEFAF-4803-9851-E609-36772603438C}"/>
              </a:ext>
            </a:extLst>
          </p:cNvPr>
          <p:cNvPicPr>
            <a:picLocks noChangeAspect="1"/>
          </p:cNvPicPr>
          <p:nvPr/>
        </p:nvPicPr>
        <p:blipFill>
          <a:blip r:embed="rId2"/>
          <a:stretch>
            <a:fillRect/>
          </a:stretch>
        </p:blipFill>
        <p:spPr>
          <a:xfrm>
            <a:off x="2223547" y="1714260"/>
            <a:ext cx="7744906" cy="3429479"/>
          </a:xfrm>
          <a:prstGeom prst="rect">
            <a:avLst/>
          </a:prstGeom>
        </p:spPr>
      </p:pic>
      <p:pic>
        <p:nvPicPr>
          <p:cNvPr id="6" name="Picture 5">
            <a:extLst>
              <a:ext uri="{FF2B5EF4-FFF2-40B4-BE49-F238E27FC236}">
                <a16:creationId xmlns:a16="http://schemas.microsoft.com/office/drawing/2014/main" id="{2601E49D-1F38-A9E0-72E7-9D36A8F25262}"/>
              </a:ext>
            </a:extLst>
          </p:cNvPr>
          <p:cNvPicPr>
            <a:picLocks noChangeAspect="1"/>
          </p:cNvPicPr>
          <p:nvPr/>
        </p:nvPicPr>
        <p:blipFill>
          <a:blip r:embed="rId3"/>
          <a:stretch>
            <a:fillRect/>
          </a:stretch>
        </p:blipFill>
        <p:spPr>
          <a:xfrm>
            <a:off x="2571258" y="1909550"/>
            <a:ext cx="7049484" cy="3038899"/>
          </a:xfrm>
          <a:prstGeom prst="rect">
            <a:avLst/>
          </a:prstGeom>
        </p:spPr>
      </p:pic>
    </p:spTree>
    <p:extLst>
      <p:ext uri="{BB962C8B-B14F-4D97-AF65-F5344CB8AC3E}">
        <p14:creationId xmlns:p14="http://schemas.microsoft.com/office/powerpoint/2010/main" val="40189593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CDE1EC5-E947-9DB3-F374-F2AAD4340D92}"/>
              </a:ext>
            </a:extLst>
          </p:cNvPr>
          <p:cNvPicPr>
            <a:picLocks noChangeAspect="1"/>
          </p:cNvPicPr>
          <p:nvPr/>
        </p:nvPicPr>
        <p:blipFill>
          <a:blip r:embed="rId2"/>
          <a:stretch>
            <a:fillRect/>
          </a:stretch>
        </p:blipFill>
        <p:spPr>
          <a:xfrm>
            <a:off x="2371205" y="794970"/>
            <a:ext cx="7449590" cy="5268060"/>
          </a:xfrm>
          <a:prstGeom prst="rect">
            <a:avLst/>
          </a:prstGeom>
        </p:spPr>
      </p:pic>
    </p:spTree>
    <p:extLst>
      <p:ext uri="{BB962C8B-B14F-4D97-AF65-F5344CB8AC3E}">
        <p14:creationId xmlns:p14="http://schemas.microsoft.com/office/powerpoint/2010/main" val="41005070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1D398E7D-610D-8E15-6803-BF8E0C89A6DE}"/>
              </a:ext>
            </a:extLst>
          </p:cNvPr>
          <p:cNvPicPr>
            <a:picLocks noChangeAspect="1"/>
          </p:cNvPicPr>
          <p:nvPr/>
        </p:nvPicPr>
        <p:blipFill>
          <a:blip r:embed="rId2"/>
          <a:stretch>
            <a:fillRect/>
          </a:stretch>
        </p:blipFill>
        <p:spPr>
          <a:xfrm>
            <a:off x="2879842" y="0"/>
            <a:ext cx="6432315" cy="6227754"/>
          </a:xfrm>
          <a:prstGeom prst="rect">
            <a:avLst/>
          </a:prstGeom>
        </p:spPr>
      </p:pic>
    </p:spTree>
    <p:extLst>
      <p:ext uri="{BB962C8B-B14F-4D97-AF65-F5344CB8AC3E}">
        <p14:creationId xmlns:p14="http://schemas.microsoft.com/office/powerpoint/2010/main" val="36808443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5AF4213-BDE4-A95A-6462-372C07D1F8C9}"/>
              </a:ext>
            </a:extLst>
          </p:cNvPr>
          <p:cNvPicPr>
            <a:picLocks noChangeAspect="1"/>
          </p:cNvPicPr>
          <p:nvPr/>
        </p:nvPicPr>
        <p:blipFill>
          <a:blip r:embed="rId2"/>
          <a:stretch>
            <a:fillRect/>
          </a:stretch>
        </p:blipFill>
        <p:spPr>
          <a:xfrm>
            <a:off x="2862253" y="0"/>
            <a:ext cx="6467493" cy="6234503"/>
          </a:xfrm>
          <a:prstGeom prst="rect">
            <a:avLst/>
          </a:prstGeom>
        </p:spPr>
      </p:pic>
    </p:spTree>
    <p:extLst>
      <p:ext uri="{BB962C8B-B14F-4D97-AF65-F5344CB8AC3E}">
        <p14:creationId xmlns:p14="http://schemas.microsoft.com/office/powerpoint/2010/main" val="9311534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1324788" y="3168073"/>
            <a:ext cx="4592495" cy="2354046"/>
          </a:xfrm>
          <a:ln>
            <a:noFill/>
          </a:ln>
        </p:spPr>
        <p:txBody>
          <a:bodyPr/>
          <a:lstStyle/>
          <a:p>
            <a:pPr lvl="1"/>
            <a:r>
              <a:rPr lang="en-US" b="1" dirty="0"/>
              <a:t>CTE Contact:</a:t>
            </a:r>
            <a:br>
              <a:rPr lang="en-US" b="1" dirty="0"/>
            </a:br>
            <a:r>
              <a:rPr lang="en-US" dirty="0"/>
              <a:t>Career and Technical Education</a:t>
            </a:r>
            <a:br>
              <a:rPr lang="en-US" dirty="0"/>
            </a:br>
            <a:r>
              <a:rPr lang="en-US" b="1" dirty="0"/>
              <a:t>Natalie Clark</a:t>
            </a:r>
            <a:br>
              <a:rPr lang="en-US" dirty="0"/>
            </a:br>
            <a:r>
              <a:rPr lang="en-US" dirty="0"/>
              <a:t>(785) 296-4351</a:t>
            </a:r>
            <a:br>
              <a:rPr lang="en-US" dirty="0"/>
            </a:br>
            <a:r>
              <a:rPr lang="en-US" dirty="0">
                <a:hlinkClick r:id="rId2"/>
              </a:rPr>
              <a:t>ndclark@ksde.org</a:t>
            </a:r>
            <a:r>
              <a:rPr lang="en-US" dirty="0"/>
              <a:t> </a:t>
            </a:r>
          </a:p>
        </p:txBody>
      </p:sp>
      <p:sp>
        <p:nvSpPr>
          <p:cNvPr id="6" name="Content Placeholder 5">
            <a:extLst>
              <a:ext uri="{FF2B5EF4-FFF2-40B4-BE49-F238E27FC236}">
                <a16:creationId xmlns:a16="http://schemas.microsoft.com/office/drawing/2014/main" id="{137B127F-6BA1-48F7-9B2B-4391E65C6A12}"/>
              </a:ext>
            </a:extLst>
          </p:cNvPr>
          <p:cNvSpPr>
            <a:spLocks noGrp="1"/>
          </p:cNvSpPr>
          <p:nvPr>
            <p:ph sz="quarter" idx="14"/>
          </p:nvPr>
        </p:nvSpPr>
        <p:spPr>
          <a:xfrm>
            <a:off x="6369710" y="3168073"/>
            <a:ext cx="4592495" cy="2354046"/>
          </a:xfrm>
          <a:ln>
            <a:noFill/>
          </a:ln>
        </p:spPr>
        <p:txBody>
          <a:bodyPr/>
          <a:lstStyle/>
          <a:p>
            <a:r>
              <a:rPr lang="en-US" b="1" dirty="0"/>
              <a:t>Survey Functionality Contact:</a:t>
            </a:r>
            <a:br>
              <a:rPr lang="en-US" b="1" dirty="0"/>
            </a:br>
            <a:r>
              <a:rPr lang="en-US" dirty="0"/>
              <a:t>Qualtrics Administrator</a:t>
            </a:r>
            <a:br>
              <a:rPr lang="en-US" dirty="0"/>
            </a:br>
            <a:r>
              <a:rPr lang="en-US" b="1" dirty="0"/>
              <a:t>Ann Yates</a:t>
            </a:r>
            <a:br>
              <a:rPr lang="en-US" dirty="0"/>
            </a:br>
            <a:r>
              <a:rPr lang="en-US" dirty="0"/>
              <a:t>(785) 296-5140</a:t>
            </a:r>
            <a:br>
              <a:rPr lang="en-US" dirty="0"/>
            </a:br>
            <a:r>
              <a:rPr lang="en-US" dirty="0">
                <a:hlinkClick r:id="rId3"/>
              </a:rPr>
              <a:t>ayates@ksde.org </a:t>
            </a:r>
            <a:endParaRPr lang="en-US" dirty="0"/>
          </a:p>
        </p:txBody>
      </p:sp>
    </p:spTree>
    <p:extLst>
      <p:ext uri="{BB962C8B-B14F-4D97-AF65-F5344CB8AC3E}">
        <p14:creationId xmlns:p14="http://schemas.microsoft.com/office/powerpoint/2010/main" val="1334721789"/>
      </p:ext>
    </p:extLst>
  </p:cSld>
  <p:clrMapOvr>
    <a:masterClrMapping/>
  </p:clrMapOvr>
</p:sld>
</file>

<file path=ppt/theme/theme1.xml><?xml version="1.0" encoding="utf-8"?>
<a:theme xmlns:a="http://schemas.openxmlformats.org/drawingml/2006/main" name="Custom Design">
  <a:themeElements>
    <a:clrScheme name="KSDE">
      <a:dk1>
        <a:srgbClr val="12284C"/>
      </a:dk1>
      <a:lt1>
        <a:sysClr val="window" lastClr="FFFFFF"/>
      </a:lt1>
      <a:dk2>
        <a:srgbClr val="12284C"/>
      </a:dk2>
      <a:lt2>
        <a:srgbClr val="FFFFFF"/>
      </a:lt2>
      <a:accent1>
        <a:srgbClr val="005587"/>
      </a:accent1>
      <a:accent2>
        <a:srgbClr val="00B796"/>
      </a:accent2>
      <a:accent3>
        <a:srgbClr val="FFA400"/>
      </a:accent3>
      <a:accent4>
        <a:srgbClr val="B7312C"/>
      </a:accent4>
      <a:accent5>
        <a:srgbClr val="D50032"/>
      </a:accent5>
      <a:accent6>
        <a:srgbClr val="53565A"/>
      </a:accent6>
      <a:hlink>
        <a:srgbClr val="005587"/>
      </a:hlink>
      <a:folHlink>
        <a:srgbClr val="B7312C"/>
      </a:folHlink>
    </a:clrScheme>
    <a:fontScheme name="KSDE Branding">
      <a:majorFont>
        <a:latin typeface="Open Sans Semibold"/>
        <a:ea typeface=""/>
        <a:cs typeface=""/>
      </a:majorFont>
      <a:minorFont>
        <a:latin typeface="Open Sans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hite Template" id="{3F6FE892-DA12-4C81-AA5A-446CD67FAB0A}" vid="{65E85907-513D-47EC-BC1E-D81300383C2A}"/>
    </a:ext>
  </a:extLst>
</a:theme>
</file>

<file path=ppt/theme/theme2.xml><?xml version="1.0" encoding="utf-8"?>
<a:theme xmlns:a="http://schemas.openxmlformats.org/drawingml/2006/main" name="Custom Design">
  <a:themeElements>
    <a:clrScheme name="KSDE">
      <a:dk1>
        <a:srgbClr val="12284C"/>
      </a:dk1>
      <a:lt1>
        <a:sysClr val="window" lastClr="FFFFFF"/>
      </a:lt1>
      <a:dk2>
        <a:srgbClr val="12284C"/>
      </a:dk2>
      <a:lt2>
        <a:srgbClr val="E7E6E6"/>
      </a:lt2>
      <a:accent1>
        <a:srgbClr val="FFA400"/>
      </a:accent1>
      <a:accent2>
        <a:srgbClr val="12284C"/>
      </a:accent2>
      <a:accent3>
        <a:srgbClr val="00B796"/>
      </a:accent3>
      <a:accent4>
        <a:srgbClr val="005587"/>
      </a:accent4>
      <a:accent5>
        <a:srgbClr val="D50032"/>
      </a:accent5>
      <a:accent6>
        <a:srgbClr val="3E4043"/>
      </a:accent6>
      <a:hlink>
        <a:srgbClr val="12284C"/>
      </a:hlink>
      <a:folHlink>
        <a:srgbClr val="53565A"/>
      </a:folHlink>
    </a:clrScheme>
    <a:fontScheme name="KSDE Open Sans">
      <a:majorFont>
        <a:latin typeface="Open Sans"/>
        <a:ea typeface=""/>
        <a:cs typeface=""/>
      </a:majorFont>
      <a:minorFont>
        <a:latin typeface="Open Sans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hite Template" id="{3F6FE892-DA12-4C81-AA5A-446CD67FAB0A}" vid="{65E85907-513D-47EC-BC1E-D81300383C2A}"/>
    </a:ext>
  </a:extLst>
</a:theme>
</file>

<file path=docProps/app.xml><?xml version="1.0" encoding="utf-8"?>
<Properties xmlns="http://schemas.openxmlformats.org/officeDocument/2006/extended-properties" xmlns:vt="http://schemas.openxmlformats.org/officeDocument/2006/docPropsVTypes">
  <TotalTime>76</TotalTime>
  <Words>732</Words>
  <Application>Microsoft Office PowerPoint</Application>
  <PresentationFormat>Widescreen</PresentationFormat>
  <Paragraphs>19</Paragraphs>
  <Slides>8</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8</vt:i4>
      </vt:variant>
    </vt:vector>
  </HeadingPairs>
  <TitlesOfParts>
    <vt:vector size="15" baseType="lpstr">
      <vt:lpstr>Arial</vt:lpstr>
      <vt:lpstr>Open Sans</vt:lpstr>
      <vt:lpstr>Open Sans Light</vt:lpstr>
      <vt:lpstr>Open Sans Semibold</vt:lpstr>
      <vt:lpstr>Symbol</vt:lpstr>
      <vt:lpstr>Custom Design</vt:lpstr>
      <vt:lpstr>Custom Design</vt:lpstr>
      <vt:lpstr>Guidance for  CTE Pathway Credential Recommendation</vt:lpstr>
      <vt:lpstr>Purpose Substitute for HB 2466 and SB 123 New Sec. 10 </vt:lpstr>
      <vt:lpstr>Purpose SB 123 New Sec. 10</vt:lpstr>
      <vt:lpstr>PowerPoint Presentation</vt:lpstr>
      <vt:lpstr>PowerPoint Presentation</vt:lpstr>
      <vt:lpstr>PowerPoint Presentation</vt:lpstr>
      <vt:lpstr>PowerPoint Presentation</vt:lpstr>
      <vt:lpstr>PowerPoint Presentation</vt:lpstr>
    </vt:vector>
  </TitlesOfParts>
  <Company>Kansas State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Guidance for  CTE Pathway Recommendations</dc:title>
  <dc:creator>Ann C. Yates</dc:creator>
  <cp:lastModifiedBy>Ann C. Yates</cp:lastModifiedBy>
  <cp:revision>16</cp:revision>
  <dcterms:created xsi:type="dcterms:W3CDTF">2023-06-07T20:32:23Z</dcterms:created>
  <dcterms:modified xsi:type="dcterms:W3CDTF">2023-07-05T14:41:25Z</dcterms:modified>
</cp:coreProperties>
</file>